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4843"/>
    <p:restoredTop sz="94663"/>
  </p:normalViewPr>
  <p:slideViewPr>
    <p:cSldViewPr snapToGrid="0" snapToObjects="1">
      <p:cViewPr varScale="1">
        <p:scale>
          <a:sx n="93" d="100"/>
          <a:sy n="93" d="100"/>
        </p:scale>
        <p:origin x="216" y="9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png>
</file>

<file path=ppt/media/image4.png>
</file>

<file path=ppt/media/image5.png>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10/9/19</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10/9/19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10/9/19</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10/9/19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10/9/19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10/9/19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10/9/19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10/9/19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10/9/19</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10/9/19</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ABA7F3F-D56F-4C06-84AC-03FC83B064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715374B5-D7C8-4AA9-BE65-DB7A0CA9B4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C73A7452-ED0F-4903-A620-8D103E556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accent1"/>
            </a:solidFill>
            <a:ln w="0">
              <a:noFill/>
              <a:prstDash val="solid"/>
              <a:round/>
              <a:headEnd/>
              <a:tailEnd/>
            </a:ln>
          </p:spPr>
        </p:sp>
        <p:sp>
          <p:nvSpPr>
            <p:cNvPr id="12" name="Freeform 6">
              <a:extLst>
                <a:ext uri="{FF2B5EF4-FFF2-40B4-BE49-F238E27FC236}">
                  <a16:creationId xmlns:a16="http://schemas.microsoft.com/office/drawing/2014/main" id="{F6A3F6CE-D581-4C37-8822-4F4A68325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2"/>
            </a:solidFill>
            <a:ln w="0">
              <a:noFill/>
              <a:prstDash val="solid"/>
              <a:round/>
              <a:headEnd/>
              <a:tailEnd/>
            </a:ln>
          </p:spPr>
        </p:sp>
      </p:grpSp>
      <p:sp>
        <p:nvSpPr>
          <p:cNvPr id="2" name="Title 1">
            <a:extLst>
              <a:ext uri="{FF2B5EF4-FFF2-40B4-BE49-F238E27FC236}">
                <a16:creationId xmlns:a16="http://schemas.microsoft.com/office/drawing/2014/main" id="{647DBB60-618F-AD46-8069-C4A0A3248FA4}"/>
              </a:ext>
            </a:extLst>
          </p:cNvPr>
          <p:cNvSpPr>
            <a:spLocks noGrp="1"/>
          </p:cNvSpPr>
          <p:nvPr>
            <p:ph type="ctrTitle"/>
          </p:nvPr>
        </p:nvSpPr>
        <p:spPr>
          <a:xfrm>
            <a:off x="1915128" y="1788454"/>
            <a:ext cx="8361229" cy="2098226"/>
          </a:xfrm>
        </p:spPr>
        <p:txBody>
          <a:bodyPr>
            <a:normAutofit/>
          </a:bodyPr>
          <a:lstStyle/>
          <a:p>
            <a:r>
              <a:rPr lang="en-US" sz="3400"/>
              <a:t>What states Benefit from Federal food assistance programs the most, and does it affect obesity/diabetes?</a:t>
            </a:r>
          </a:p>
        </p:txBody>
      </p:sp>
      <p:sp>
        <p:nvSpPr>
          <p:cNvPr id="3" name="Subtitle 2">
            <a:extLst>
              <a:ext uri="{FF2B5EF4-FFF2-40B4-BE49-F238E27FC236}">
                <a16:creationId xmlns:a16="http://schemas.microsoft.com/office/drawing/2014/main" id="{704CF8B0-257C-6141-8AFE-A83F647C2988}"/>
              </a:ext>
            </a:extLst>
          </p:cNvPr>
          <p:cNvSpPr>
            <a:spLocks noGrp="1"/>
          </p:cNvSpPr>
          <p:nvPr>
            <p:ph type="subTitle" idx="1"/>
          </p:nvPr>
        </p:nvSpPr>
        <p:spPr>
          <a:xfrm>
            <a:off x="2679906" y="3956279"/>
            <a:ext cx="6831673" cy="1086237"/>
          </a:xfrm>
        </p:spPr>
        <p:txBody>
          <a:bodyPr>
            <a:normAutofit/>
          </a:bodyPr>
          <a:lstStyle/>
          <a:p>
            <a:pPr>
              <a:spcAft>
                <a:spcPts val="600"/>
              </a:spcAft>
            </a:pPr>
            <a:r>
              <a:rPr lang="en-US" dirty="0"/>
              <a:t>By: Group Name Here</a:t>
            </a:r>
            <a:endParaRPr lang="en-US"/>
          </a:p>
          <a:p>
            <a:pPr>
              <a:spcAft>
                <a:spcPts val="600"/>
              </a:spcAft>
            </a:pPr>
            <a:r>
              <a:rPr lang="en-US" dirty="0"/>
              <a:t>Allison, Clint, Henry, Zahra</a:t>
            </a:r>
            <a:endParaRPr lang="en-US"/>
          </a:p>
        </p:txBody>
      </p:sp>
    </p:spTree>
    <p:extLst>
      <p:ext uri="{BB962C8B-B14F-4D97-AF65-F5344CB8AC3E}">
        <p14:creationId xmlns:p14="http://schemas.microsoft.com/office/powerpoint/2010/main" val="88044348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449BC34D-9C23-4D6D-8213-1F471AF85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4" name="Freeform 6">
              <a:extLst>
                <a:ext uri="{FF2B5EF4-FFF2-40B4-BE49-F238E27FC236}">
                  <a16:creationId xmlns:a16="http://schemas.microsoft.com/office/drawing/2014/main" id="{FA0F5D6C-5025-4D7E-82DD-C2C6FDA1E7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5" name="Freeform 6">
              <a:extLst>
                <a:ext uri="{FF2B5EF4-FFF2-40B4-BE49-F238E27FC236}">
                  <a16:creationId xmlns:a16="http://schemas.microsoft.com/office/drawing/2014/main" id="{E2AF2C17-4AB4-4402-B84B-129EF95D16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27" name="Rectangle 26">
            <a:extLst>
              <a:ext uri="{FF2B5EF4-FFF2-40B4-BE49-F238E27FC236}">
                <a16:creationId xmlns:a16="http://schemas.microsoft.com/office/drawing/2014/main" id="{5D213B41-AC9B-4E61-BEED-FF4C168A8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117CF9-CC67-3141-8DA9-7C28DBE1904F}"/>
              </a:ext>
            </a:extLst>
          </p:cNvPr>
          <p:cNvSpPr>
            <a:spLocks noGrp="1"/>
          </p:cNvSpPr>
          <p:nvPr>
            <p:ph type="title"/>
          </p:nvPr>
        </p:nvSpPr>
        <p:spPr>
          <a:xfrm>
            <a:off x="659230" y="1013722"/>
            <a:ext cx="10869750" cy="1237298"/>
          </a:xfrm>
        </p:spPr>
        <p:txBody>
          <a:bodyPr vert="horz" lIns="91440" tIns="45720" rIns="91440" bIns="45720" rtlCol="0" anchor="b">
            <a:normAutofit/>
          </a:bodyPr>
          <a:lstStyle/>
          <a:p>
            <a:pPr algn="ctr"/>
            <a:r>
              <a:rPr lang="en-US" sz="6600" cap="all"/>
              <a:t>Data Snapshot </a:t>
            </a:r>
          </a:p>
        </p:txBody>
      </p:sp>
      <p:sp>
        <p:nvSpPr>
          <p:cNvPr id="29" name="Freeform 6">
            <a:extLst>
              <a:ext uri="{FF2B5EF4-FFF2-40B4-BE49-F238E27FC236}">
                <a16:creationId xmlns:a16="http://schemas.microsoft.com/office/drawing/2014/main" id="{628FBD9F-3B86-4C98-8F77-3833207377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8154184" y="2884231"/>
            <a:ext cx="3005889" cy="4046220"/>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alpha val="90000"/>
            </a:schemeClr>
          </a:solidFill>
          <a:ln w="0">
            <a:noFill/>
            <a:prstDash val="solid"/>
            <a:round/>
            <a:headEnd/>
            <a:tailEnd/>
          </a:ln>
        </p:spPr>
        <p:txBody>
          <a:bodyPr/>
          <a:lstStyle/>
          <a:p>
            <a:endParaRPr lang="en-US" dirty="0"/>
          </a:p>
        </p:txBody>
      </p:sp>
      <p:pic>
        <p:nvPicPr>
          <p:cNvPr id="5" name="Content Placeholder 4">
            <a:extLst>
              <a:ext uri="{FF2B5EF4-FFF2-40B4-BE49-F238E27FC236}">
                <a16:creationId xmlns:a16="http://schemas.microsoft.com/office/drawing/2014/main" id="{DB4D9BDE-9F71-D841-A7DC-113EB0038649}"/>
              </a:ext>
            </a:extLst>
          </p:cNvPr>
          <p:cNvPicPr>
            <a:picLocks noGrp="1" noChangeAspect="1"/>
          </p:cNvPicPr>
          <p:nvPr>
            <p:ph idx="1"/>
          </p:nvPr>
        </p:nvPicPr>
        <p:blipFill>
          <a:blip r:embed="rId2"/>
          <a:stretch>
            <a:fillRect/>
          </a:stretch>
        </p:blipFill>
        <p:spPr>
          <a:xfrm>
            <a:off x="1865302" y="3056705"/>
            <a:ext cx="8523581" cy="2812781"/>
          </a:xfrm>
          <a:prstGeom prst="rect">
            <a:avLst/>
          </a:prstGeom>
        </p:spPr>
      </p:pic>
      <p:sp>
        <p:nvSpPr>
          <p:cNvPr id="31" name="Freeform 6">
            <a:extLst>
              <a:ext uri="{FF2B5EF4-FFF2-40B4-BE49-F238E27FC236}">
                <a16:creationId xmlns:a16="http://schemas.microsoft.com/office/drawing/2014/main" id="{6283F864-E3D1-457B-865A-DDC32254D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80808" y="1936677"/>
            <a:ext cx="3006491" cy="4046220"/>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alpha val="90000"/>
            </a:schemeClr>
          </a:solidFill>
          <a:ln w="0">
            <a:noFill/>
            <a:prstDash val="solid"/>
            <a:round/>
            <a:headEnd/>
            <a:tailEnd/>
          </a:ln>
        </p:spPr>
      </p:sp>
    </p:spTree>
    <p:extLst>
      <p:ext uri="{BB962C8B-B14F-4D97-AF65-F5344CB8AC3E}">
        <p14:creationId xmlns:p14="http://schemas.microsoft.com/office/powerpoint/2010/main" val="267893068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0"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1"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3" name="Rectangle 12">
            <a:extLst>
              <a:ext uri="{FF2B5EF4-FFF2-40B4-BE49-F238E27FC236}">
                <a16:creationId xmlns:a16="http://schemas.microsoft.com/office/drawing/2014/main" id="{A77A6167-FCC5-49E8-B280-CECAF151ED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
            <a:extLst>
              <a:ext uri="{FF2B5EF4-FFF2-40B4-BE49-F238E27FC236}">
                <a16:creationId xmlns:a16="http://schemas.microsoft.com/office/drawing/2014/main" id="{F84046EA-4273-437E-9DE5-5AEE713C35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51D0C8F2-DC93-1F4C-9245-1A83BC16D2F7}"/>
              </a:ext>
            </a:extLst>
          </p:cNvPr>
          <p:cNvSpPr>
            <a:spLocks noGrp="1"/>
          </p:cNvSpPr>
          <p:nvPr>
            <p:ph type="title"/>
          </p:nvPr>
        </p:nvSpPr>
        <p:spPr>
          <a:xfrm>
            <a:off x="1478522" y="1480930"/>
            <a:ext cx="5301138" cy="3254321"/>
          </a:xfrm>
        </p:spPr>
        <p:txBody>
          <a:bodyPr vert="horz" lIns="91440" tIns="45720" rIns="91440" bIns="45720" rtlCol="0" anchor="b">
            <a:normAutofit/>
          </a:bodyPr>
          <a:lstStyle/>
          <a:p>
            <a:r>
              <a:rPr lang="en-US" sz="6600" cap="all"/>
              <a:t>Questions</a:t>
            </a:r>
          </a:p>
        </p:txBody>
      </p:sp>
      <p:pic>
        <p:nvPicPr>
          <p:cNvPr id="5" name="Picture 4">
            <a:extLst>
              <a:ext uri="{FF2B5EF4-FFF2-40B4-BE49-F238E27FC236}">
                <a16:creationId xmlns:a16="http://schemas.microsoft.com/office/drawing/2014/main" id="{8766BE3F-22CF-4147-B4FE-8687D15DAC62}"/>
              </a:ext>
            </a:extLst>
          </p:cNvPr>
          <p:cNvPicPr>
            <a:picLocks noChangeAspect="1"/>
          </p:cNvPicPr>
          <p:nvPr/>
        </p:nvPicPr>
        <p:blipFill rotWithShape="1">
          <a:blip r:embed="rId2"/>
          <a:srcRect l="55826" r="2" b="2"/>
          <a:stretch/>
        </p:blipFill>
        <p:spPr>
          <a:xfrm>
            <a:off x="7225748" y="10"/>
            <a:ext cx="4966252" cy="6857990"/>
          </a:xfrm>
          <a:prstGeom prst="rect">
            <a:avLst/>
          </a:prstGeom>
        </p:spPr>
      </p:pic>
    </p:spTree>
    <p:extLst>
      <p:ext uri="{BB962C8B-B14F-4D97-AF65-F5344CB8AC3E}">
        <p14:creationId xmlns:p14="http://schemas.microsoft.com/office/powerpoint/2010/main" val="23360010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B87922-AA49-FF40-BED2-DBFD1447C78B}"/>
              </a:ext>
            </a:extLst>
          </p:cNvPr>
          <p:cNvSpPr>
            <a:spLocks noGrp="1"/>
          </p:cNvSpPr>
          <p:nvPr>
            <p:ph idx="1"/>
          </p:nvPr>
        </p:nvSpPr>
        <p:spPr>
          <a:xfrm>
            <a:off x="1295400" y="1638300"/>
            <a:ext cx="9601200" cy="3581400"/>
          </a:xfrm>
        </p:spPr>
        <p:txBody>
          <a:bodyPr/>
          <a:lstStyle/>
          <a:p>
            <a:r>
              <a:rPr lang="en-US" dirty="0"/>
              <a:t>Which ten states have the most WIC participants, based on population?</a:t>
            </a:r>
          </a:p>
          <a:p>
            <a:r>
              <a:rPr lang="en-US" dirty="0"/>
              <a:t>Which ten states have the most School Breakfast Program participants, based on population?</a:t>
            </a:r>
          </a:p>
          <a:p>
            <a:r>
              <a:rPr lang="en-US" dirty="0"/>
              <a:t>Which ten states have the most School Lunch Program participants, based on population?</a:t>
            </a:r>
          </a:p>
          <a:p>
            <a:r>
              <a:rPr lang="en-US" dirty="0"/>
              <a:t>Which ten states have the highest diabetes and obesity rates, based on population?</a:t>
            </a:r>
          </a:p>
          <a:p>
            <a:endParaRPr lang="en-US" dirty="0"/>
          </a:p>
        </p:txBody>
      </p:sp>
    </p:spTree>
    <p:extLst>
      <p:ext uri="{BB962C8B-B14F-4D97-AF65-F5344CB8AC3E}">
        <p14:creationId xmlns:p14="http://schemas.microsoft.com/office/powerpoint/2010/main" val="2493312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DE7BF-9077-834A-A612-B755F9A00DCF}"/>
              </a:ext>
            </a:extLst>
          </p:cNvPr>
          <p:cNvSpPr>
            <a:spLocks noGrp="1"/>
          </p:cNvSpPr>
          <p:nvPr>
            <p:ph type="title"/>
          </p:nvPr>
        </p:nvSpPr>
        <p:spPr>
          <a:xfrm>
            <a:off x="1371600" y="685800"/>
            <a:ext cx="3282695" cy="1485900"/>
          </a:xfrm>
        </p:spPr>
        <p:txBody>
          <a:bodyPr>
            <a:normAutofit fontScale="90000"/>
          </a:bodyPr>
          <a:lstStyle/>
          <a:p>
            <a:br>
              <a:rPr lang="en-US" sz="3100" dirty="0"/>
            </a:br>
            <a:r>
              <a:rPr lang="en-US" sz="3100" dirty="0"/>
              <a:t>WIC Participation Vs Population</a:t>
            </a:r>
            <a:br>
              <a:rPr lang="en-US" sz="3100" dirty="0"/>
            </a:br>
            <a:endParaRPr lang="en-US" sz="3100" dirty="0"/>
          </a:p>
        </p:txBody>
      </p:sp>
      <p:pic>
        <p:nvPicPr>
          <p:cNvPr id="13" name="Content Placeholder 12">
            <a:extLst>
              <a:ext uri="{FF2B5EF4-FFF2-40B4-BE49-F238E27FC236}">
                <a16:creationId xmlns:a16="http://schemas.microsoft.com/office/drawing/2014/main" id="{EA691305-FAAA-6E4C-908C-0721329F6631}"/>
              </a:ext>
            </a:extLst>
          </p:cNvPr>
          <p:cNvPicPr>
            <a:picLocks noChangeAspect="1"/>
          </p:cNvPicPr>
          <p:nvPr/>
        </p:nvPicPr>
        <p:blipFill>
          <a:blip r:embed="rId2"/>
          <a:stretch>
            <a:fillRect/>
          </a:stretch>
        </p:blipFill>
        <p:spPr>
          <a:xfrm>
            <a:off x="4988605" y="203053"/>
            <a:ext cx="6517065" cy="3225947"/>
          </a:xfrm>
          <a:prstGeom prst="rect">
            <a:avLst/>
          </a:prstGeom>
        </p:spPr>
      </p:pic>
      <p:sp>
        <p:nvSpPr>
          <p:cNvPr id="18" name="Content Placeholder 17">
            <a:extLst>
              <a:ext uri="{FF2B5EF4-FFF2-40B4-BE49-F238E27FC236}">
                <a16:creationId xmlns:a16="http://schemas.microsoft.com/office/drawing/2014/main" id="{58DD17CD-7E72-6044-A948-5D258B402167}"/>
              </a:ext>
            </a:extLst>
          </p:cNvPr>
          <p:cNvSpPr>
            <a:spLocks noGrp="1"/>
          </p:cNvSpPr>
          <p:nvPr>
            <p:ph idx="1"/>
          </p:nvPr>
        </p:nvSpPr>
        <p:spPr>
          <a:xfrm>
            <a:off x="1371600" y="3632052"/>
            <a:ext cx="9001125" cy="3225948"/>
          </a:xfrm>
        </p:spPr>
        <p:txBody>
          <a:bodyPr/>
          <a:lstStyle/>
          <a:p>
            <a:pPr marL="0" indent="0">
              <a:buNone/>
            </a:pPr>
            <a:r>
              <a:rPr lang="en-US" dirty="0"/>
              <a:t>The ten states with the most WIC Participants:</a:t>
            </a:r>
          </a:p>
          <a:p>
            <a:pPr marL="0" indent="0">
              <a:buNone/>
            </a:pPr>
            <a:r>
              <a:rPr lang="en-US" dirty="0"/>
              <a:t>California 3.73%, Florida 2.47%, Arizona 2.75%, Alabama 2.88%, Colorado 1.83%, Arkansas 3.03%, Connecticut 1.50%, Alaska 3.16%, Delaware 2.25%, District of Columbia 2.41%</a:t>
            </a:r>
          </a:p>
          <a:p>
            <a:pPr marL="0" indent="0">
              <a:buNone/>
            </a:pPr>
            <a:r>
              <a:rPr lang="en-US" dirty="0"/>
              <a:t>Percentages in participants by population</a:t>
            </a:r>
          </a:p>
          <a:p>
            <a:pPr marL="0" indent="0">
              <a:buNone/>
            </a:pPr>
            <a:endParaRPr lang="en-US" dirty="0"/>
          </a:p>
        </p:txBody>
      </p:sp>
    </p:spTree>
    <p:extLst>
      <p:ext uri="{BB962C8B-B14F-4D97-AF65-F5344CB8AC3E}">
        <p14:creationId xmlns:p14="http://schemas.microsoft.com/office/powerpoint/2010/main" val="322317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BA7D8-4767-B44D-A8F7-FA60F8D86732}"/>
              </a:ext>
            </a:extLst>
          </p:cNvPr>
          <p:cNvSpPr>
            <a:spLocks noGrp="1"/>
          </p:cNvSpPr>
          <p:nvPr>
            <p:ph type="title"/>
          </p:nvPr>
        </p:nvSpPr>
        <p:spPr>
          <a:xfrm>
            <a:off x="7860667" y="685800"/>
            <a:ext cx="3656419" cy="1485900"/>
          </a:xfrm>
        </p:spPr>
        <p:txBody>
          <a:bodyPr>
            <a:normAutofit/>
          </a:bodyPr>
          <a:lstStyle/>
          <a:p>
            <a:r>
              <a:rPr lang="en-US" sz="2800" dirty="0"/>
              <a:t>School Breakfast Program Participants Vs Population</a:t>
            </a:r>
          </a:p>
        </p:txBody>
      </p:sp>
      <p:sp>
        <p:nvSpPr>
          <p:cNvPr id="11" name="Rectangle 10">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a:extLst>
              <a:ext uri="{FF2B5EF4-FFF2-40B4-BE49-F238E27FC236}">
                <a16:creationId xmlns:a16="http://schemas.microsoft.com/office/drawing/2014/main" id="{D3C1C6B1-D5D4-8D42-8060-C01111EC385A}"/>
              </a:ext>
            </a:extLst>
          </p:cNvPr>
          <p:cNvPicPr>
            <a:picLocks noChangeAspect="1"/>
          </p:cNvPicPr>
          <p:nvPr/>
        </p:nvPicPr>
        <p:blipFill>
          <a:blip r:embed="rId2"/>
          <a:stretch>
            <a:fillRect/>
          </a:stretch>
        </p:blipFill>
        <p:spPr>
          <a:xfrm>
            <a:off x="592395" y="2286000"/>
            <a:ext cx="7235152" cy="3581400"/>
          </a:xfrm>
          <a:prstGeom prst="rect">
            <a:avLst/>
          </a:prstGeom>
        </p:spPr>
      </p:pic>
      <p:sp>
        <p:nvSpPr>
          <p:cNvPr id="3" name="Content Placeholder 2">
            <a:extLst>
              <a:ext uri="{FF2B5EF4-FFF2-40B4-BE49-F238E27FC236}">
                <a16:creationId xmlns:a16="http://schemas.microsoft.com/office/drawing/2014/main" id="{3EB265B8-DBDF-994B-910A-24BB99EBC049}"/>
              </a:ext>
            </a:extLst>
          </p:cNvPr>
          <p:cNvSpPr>
            <a:spLocks noGrp="1"/>
          </p:cNvSpPr>
          <p:nvPr>
            <p:ph idx="1"/>
          </p:nvPr>
        </p:nvSpPr>
        <p:spPr>
          <a:xfrm>
            <a:off x="7860667" y="2286000"/>
            <a:ext cx="3656419" cy="3581400"/>
          </a:xfrm>
        </p:spPr>
        <p:txBody>
          <a:bodyPr>
            <a:normAutofit/>
          </a:bodyPr>
          <a:lstStyle/>
          <a:p>
            <a:pPr marL="0" indent="0">
              <a:buNone/>
            </a:pPr>
            <a:r>
              <a:rPr lang="en-US" sz="1600" dirty="0"/>
              <a:t>The ten states with the most School Breakfast Program Participants:</a:t>
            </a:r>
          </a:p>
          <a:p>
            <a:pPr marL="0" indent="0">
              <a:buNone/>
            </a:pPr>
            <a:r>
              <a:rPr lang="en-US" sz="1600" dirty="0"/>
              <a:t>New Mexico 7.11%, Mississippi 6.93%, Texas 6.87%, West Virginia 6.31%, Kentucky 6.29%, Georgia 6.09%, Oklahoma 5.91%, Louisiana 5.74%, South Carolina 5.74%, Arkansas 5.62%</a:t>
            </a:r>
          </a:p>
          <a:p>
            <a:pPr marL="0" indent="0">
              <a:buNone/>
            </a:pPr>
            <a:endParaRPr lang="en-US" sz="1600" dirty="0"/>
          </a:p>
          <a:p>
            <a:pPr marL="0" indent="0">
              <a:buNone/>
            </a:pPr>
            <a:r>
              <a:rPr lang="en-US" sz="1600" dirty="0"/>
              <a:t>Percentages in participants by population</a:t>
            </a:r>
          </a:p>
          <a:p>
            <a:endParaRPr lang="en-US" sz="1600" dirty="0"/>
          </a:p>
        </p:txBody>
      </p:sp>
    </p:spTree>
    <p:extLst>
      <p:ext uri="{BB962C8B-B14F-4D97-AF65-F5344CB8AC3E}">
        <p14:creationId xmlns:p14="http://schemas.microsoft.com/office/powerpoint/2010/main" val="3217075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1D5AF-34E3-3D40-B732-D47A837B9118}"/>
              </a:ext>
            </a:extLst>
          </p:cNvPr>
          <p:cNvSpPr>
            <a:spLocks noGrp="1"/>
          </p:cNvSpPr>
          <p:nvPr>
            <p:ph type="title"/>
          </p:nvPr>
        </p:nvSpPr>
        <p:spPr>
          <a:xfrm>
            <a:off x="1371600" y="685800"/>
            <a:ext cx="3500438" cy="1400176"/>
          </a:xfrm>
        </p:spPr>
        <p:txBody>
          <a:bodyPr>
            <a:normAutofit/>
          </a:bodyPr>
          <a:lstStyle/>
          <a:p>
            <a:r>
              <a:rPr lang="en-US" sz="2800" dirty="0"/>
              <a:t>School Lunch Program Participants Vs Population</a:t>
            </a:r>
          </a:p>
        </p:txBody>
      </p:sp>
      <p:pic>
        <p:nvPicPr>
          <p:cNvPr id="5" name="Content Placeholder 4">
            <a:extLst>
              <a:ext uri="{FF2B5EF4-FFF2-40B4-BE49-F238E27FC236}">
                <a16:creationId xmlns:a16="http://schemas.microsoft.com/office/drawing/2014/main" id="{56502A07-9281-C647-A1D5-DAA45206CB11}"/>
              </a:ext>
            </a:extLst>
          </p:cNvPr>
          <p:cNvPicPr>
            <a:picLocks noGrp="1" noChangeAspect="1"/>
          </p:cNvPicPr>
          <p:nvPr>
            <p:ph idx="1"/>
          </p:nvPr>
        </p:nvPicPr>
        <p:blipFill>
          <a:blip r:embed="rId2"/>
          <a:srcRect/>
          <a:stretch/>
        </p:blipFill>
        <p:spPr>
          <a:xfrm>
            <a:off x="814388" y="3076577"/>
            <a:ext cx="7367148" cy="3781423"/>
          </a:xfrm>
        </p:spPr>
      </p:pic>
      <p:sp>
        <p:nvSpPr>
          <p:cNvPr id="11" name="TextBox 10">
            <a:extLst>
              <a:ext uri="{FF2B5EF4-FFF2-40B4-BE49-F238E27FC236}">
                <a16:creationId xmlns:a16="http://schemas.microsoft.com/office/drawing/2014/main" id="{66AAE3AE-924C-A440-9E6A-B970E162C0DE}"/>
              </a:ext>
            </a:extLst>
          </p:cNvPr>
          <p:cNvSpPr txBox="1"/>
          <p:nvPr/>
        </p:nvSpPr>
        <p:spPr>
          <a:xfrm>
            <a:off x="7060019" y="685801"/>
            <a:ext cx="5131981" cy="2308324"/>
          </a:xfrm>
          <a:prstGeom prst="rect">
            <a:avLst/>
          </a:prstGeom>
          <a:noFill/>
        </p:spPr>
        <p:txBody>
          <a:bodyPr wrap="square" rtlCol="0">
            <a:spAutoFit/>
          </a:bodyPr>
          <a:lstStyle/>
          <a:p>
            <a:r>
              <a:rPr lang="en-US" dirty="0"/>
              <a:t>The Ten States with the most Lunch Program Participants are:</a:t>
            </a:r>
          </a:p>
          <a:p>
            <a:endParaRPr lang="en-US" dirty="0"/>
          </a:p>
          <a:p>
            <a:r>
              <a:rPr lang="en-US" dirty="0"/>
              <a:t>North Dakota 12.03%, South Dakota 12.8%, Nebraska 13%, Kansas 12.02%, Mississippi 13.1%, Iowa 12.43%, Kentucky 12.1%, Louisiana 12.2%, Georgia 12.5%, Texas 12.52%</a:t>
            </a:r>
          </a:p>
          <a:p>
            <a:r>
              <a:rPr lang="en-US" dirty="0"/>
              <a:t>Percentages in participants by population</a:t>
            </a:r>
          </a:p>
        </p:txBody>
      </p:sp>
    </p:spTree>
    <p:extLst>
      <p:ext uri="{BB962C8B-B14F-4D97-AF65-F5344CB8AC3E}">
        <p14:creationId xmlns:p14="http://schemas.microsoft.com/office/powerpoint/2010/main" val="878790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7500303-A207-4812-BEB9-51E132FEB7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10118C91-C025-4776-BE95-E9926378E7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339174D0-30E8-4BBF-BF81-5DDAC33C0C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4" name="Rectangle 13">
            <a:extLst>
              <a:ext uri="{FF2B5EF4-FFF2-40B4-BE49-F238E27FC236}">
                <a16:creationId xmlns:a16="http://schemas.microsoft.com/office/drawing/2014/main" id="{AAC11200-8B97-4CB4-99EF-7C0FA210F2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920217-1804-FF49-A816-0C7D55A75100}"/>
              </a:ext>
            </a:extLst>
          </p:cNvPr>
          <p:cNvSpPr>
            <a:spLocks noGrp="1"/>
          </p:cNvSpPr>
          <p:nvPr>
            <p:ph type="title"/>
          </p:nvPr>
        </p:nvSpPr>
        <p:spPr>
          <a:xfrm>
            <a:off x="2336830" y="4240430"/>
            <a:ext cx="2507673" cy="1873101"/>
          </a:xfrm>
        </p:spPr>
        <p:txBody>
          <a:bodyPr vert="horz" lIns="91440" tIns="45720" rIns="91440" bIns="45720" rtlCol="0" anchor="b">
            <a:noAutofit/>
          </a:bodyPr>
          <a:lstStyle/>
          <a:p>
            <a:r>
              <a:rPr lang="en-US" sz="1200" b="1" cap="all" dirty="0"/>
              <a:t>Top 10 states for </a:t>
            </a:r>
            <a:r>
              <a:rPr lang="en-US" sz="1200" b="1" cap="all" dirty="0">
                <a:solidFill>
                  <a:srgbClr val="C00000"/>
                </a:solidFill>
              </a:rPr>
              <a:t>diabetes: </a:t>
            </a:r>
            <a:br>
              <a:rPr lang="en-US" sz="1200" cap="all" dirty="0"/>
            </a:br>
            <a:r>
              <a:rPr lang="en-US" sz="1200" cap="all" dirty="0"/>
              <a:t>GA (12.68%); </a:t>
            </a:r>
            <a:br>
              <a:rPr lang="en-US" sz="1200" cap="all" dirty="0"/>
            </a:br>
            <a:r>
              <a:rPr lang="en-US" sz="1200" cap="all" dirty="0"/>
              <a:t>OH (12.43%);</a:t>
            </a:r>
            <a:br>
              <a:rPr lang="en-US" sz="1200" cap="all" dirty="0"/>
            </a:br>
            <a:r>
              <a:rPr lang="en-US" sz="1200" cap="all" dirty="0"/>
              <a:t>NC (12.32%); </a:t>
            </a:r>
            <a:br>
              <a:rPr lang="en-US" sz="1200" cap="all" dirty="0"/>
            </a:br>
            <a:r>
              <a:rPr lang="en-US" sz="1200" cap="all" dirty="0"/>
              <a:t>FL (12%);</a:t>
            </a:r>
            <a:br>
              <a:rPr lang="en-US" sz="1200" cap="all" dirty="0"/>
            </a:br>
            <a:r>
              <a:rPr lang="en-US" sz="1200" cap="all" dirty="0"/>
              <a:t>mi (11.37%); </a:t>
            </a:r>
            <a:br>
              <a:rPr lang="en-US" sz="1200" cap="all" dirty="0"/>
            </a:br>
            <a:r>
              <a:rPr lang="en-US" sz="1200" cap="all" dirty="0"/>
              <a:t>PA (11.28%);</a:t>
            </a:r>
            <a:br>
              <a:rPr lang="en-US" sz="1200" cap="all" dirty="0"/>
            </a:br>
            <a:r>
              <a:rPr lang="en-US" sz="1200" cap="all" dirty="0"/>
              <a:t>IL (10.51%); </a:t>
            </a:r>
            <a:br>
              <a:rPr lang="en-US" sz="1200" cap="all" dirty="0"/>
            </a:br>
            <a:r>
              <a:rPr lang="en-US" sz="1200" cap="all" dirty="0"/>
              <a:t>TX (10.39%);</a:t>
            </a:r>
            <a:br>
              <a:rPr lang="en-US" sz="1200" cap="all" dirty="0"/>
            </a:br>
            <a:r>
              <a:rPr lang="en-US" sz="1200" cap="all" dirty="0"/>
              <a:t>NY (9.63%); </a:t>
            </a:r>
            <a:br>
              <a:rPr lang="en-US" sz="1200" cap="all" dirty="0"/>
            </a:br>
            <a:r>
              <a:rPr lang="en-US" sz="1200" cap="all" dirty="0"/>
              <a:t>CA (8.77%)</a:t>
            </a:r>
          </a:p>
        </p:txBody>
      </p:sp>
      <p:sp>
        <p:nvSpPr>
          <p:cNvPr id="16" name="Freeform 6">
            <a:extLst>
              <a:ext uri="{FF2B5EF4-FFF2-40B4-BE49-F238E27FC236}">
                <a16:creationId xmlns:a16="http://schemas.microsoft.com/office/drawing/2014/main" id="{BB502E7E-3C82-47F3-B817-7507C01A1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1046527" y="-13329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4" name="Content Placeholder 3">
            <a:extLst>
              <a:ext uri="{FF2B5EF4-FFF2-40B4-BE49-F238E27FC236}">
                <a16:creationId xmlns:a16="http://schemas.microsoft.com/office/drawing/2014/main" id="{426D0784-0D83-5D4F-9B0A-E42B9385704F}"/>
              </a:ext>
            </a:extLst>
          </p:cNvPr>
          <p:cNvPicPr>
            <a:picLocks noGrp="1" noChangeAspect="1"/>
          </p:cNvPicPr>
          <p:nvPr>
            <p:ph idx="1"/>
          </p:nvPr>
        </p:nvPicPr>
        <p:blipFill>
          <a:blip r:embed="rId2"/>
          <a:stretch>
            <a:fillRect/>
          </a:stretch>
        </p:blipFill>
        <p:spPr>
          <a:xfrm>
            <a:off x="1182863" y="1208998"/>
            <a:ext cx="4815608" cy="2467999"/>
          </a:xfrm>
          <a:prstGeom prst="rect">
            <a:avLst/>
          </a:prstGeom>
        </p:spPr>
      </p:pic>
      <p:pic>
        <p:nvPicPr>
          <p:cNvPr id="5" name="Picture 4">
            <a:extLst>
              <a:ext uri="{FF2B5EF4-FFF2-40B4-BE49-F238E27FC236}">
                <a16:creationId xmlns:a16="http://schemas.microsoft.com/office/drawing/2014/main" id="{9D5C76C5-EFA4-624A-9B72-5771F7393AE4}"/>
              </a:ext>
            </a:extLst>
          </p:cNvPr>
          <p:cNvPicPr>
            <a:picLocks noChangeAspect="1"/>
          </p:cNvPicPr>
          <p:nvPr/>
        </p:nvPicPr>
        <p:blipFill>
          <a:blip r:embed="rId3"/>
          <a:stretch>
            <a:fillRect/>
          </a:stretch>
        </p:blipFill>
        <p:spPr>
          <a:xfrm>
            <a:off x="6161882" y="1208346"/>
            <a:ext cx="4818153" cy="2469303"/>
          </a:xfrm>
          <a:prstGeom prst="rect">
            <a:avLst/>
          </a:prstGeom>
        </p:spPr>
      </p:pic>
      <p:sp>
        <p:nvSpPr>
          <p:cNvPr id="18" name="Freeform 6">
            <a:extLst>
              <a:ext uri="{FF2B5EF4-FFF2-40B4-BE49-F238E27FC236}">
                <a16:creationId xmlns:a16="http://schemas.microsoft.com/office/drawing/2014/main" id="{3E5C639E-7A0B-46B2-9273-986E8BE7F1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7838485" y="614084"/>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3" name="Title 1">
            <a:extLst>
              <a:ext uri="{FF2B5EF4-FFF2-40B4-BE49-F238E27FC236}">
                <a16:creationId xmlns:a16="http://schemas.microsoft.com/office/drawing/2014/main" id="{D1A3C96C-75AC-684D-ABC9-7B5BE16A7B04}"/>
              </a:ext>
            </a:extLst>
          </p:cNvPr>
          <p:cNvSpPr txBox="1">
            <a:spLocks/>
          </p:cNvSpPr>
          <p:nvPr/>
        </p:nvSpPr>
        <p:spPr>
          <a:xfrm>
            <a:off x="5001491" y="616079"/>
            <a:ext cx="7034718" cy="733654"/>
          </a:xfrm>
          <a:prstGeom prst="rect">
            <a:avLst/>
          </a:prstGeom>
        </p:spPr>
        <p:txBody>
          <a:bodyPr vert="horz" lIns="91440" tIns="45720" rIns="91440" bIns="45720" rtlCol="0" anchor="b">
            <a:no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sz="3200" cap="all" dirty="0"/>
              <a:t>Association between obesity </a:t>
            </a:r>
          </a:p>
          <a:p>
            <a:pPr algn="ctr"/>
            <a:r>
              <a:rPr lang="en-US" sz="3200" cap="all" dirty="0"/>
              <a:t>and diabetes</a:t>
            </a:r>
          </a:p>
        </p:txBody>
      </p:sp>
      <p:sp>
        <p:nvSpPr>
          <p:cNvPr id="15" name="Title 1">
            <a:extLst>
              <a:ext uri="{FF2B5EF4-FFF2-40B4-BE49-F238E27FC236}">
                <a16:creationId xmlns:a16="http://schemas.microsoft.com/office/drawing/2014/main" id="{0CF3C89B-DEA8-5B4D-8C22-48EFD8777ED8}"/>
              </a:ext>
            </a:extLst>
          </p:cNvPr>
          <p:cNvSpPr txBox="1">
            <a:spLocks/>
          </p:cNvSpPr>
          <p:nvPr/>
        </p:nvSpPr>
        <p:spPr>
          <a:xfrm>
            <a:off x="247452" y="4213978"/>
            <a:ext cx="2507673" cy="1873101"/>
          </a:xfrm>
          <a:prstGeom prst="rect">
            <a:avLst/>
          </a:prstGeom>
        </p:spPr>
        <p:txBody>
          <a:bodyPr vert="horz" lIns="91440" tIns="45720" rIns="91440" bIns="45720" rtlCol="0" anchor="b">
            <a:no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1200" b="1" cap="all" dirty="0"/>
              <a:t>Top 10 states for </a:t>
            </a:r>
            <a:r>
              <a:rPr lang="en-US" sz="1200" b="1" cap="all" dirty="0">
                <a:solidFill>
                  <a:srgbClr val="FFA000"/>
                </a:solidFill>
              </a:rPr>
              <a:t>OBESITY: </a:t>
            </a:r>
          </a:p>
          <a:p>
            <a:r>
              <a:rPr lang="en-US" sz="1200" cap="all" dirty="0"/>
              <a:t>OH (32.83%);</a:t>
            </a:r>
          </a:p>
          <a:p>
            <a:r>
              <a:rPr lang="en-US" sz="1200" cap="all" dirty="0"/>
              <a:t>mi (32.1%); </a:t>
            </a:r>
            <a:br>
              <a:rPr lang="en-US" sz="1200" cap="all" dirty="0"/>
            </a:br>
            <a:r>
              <a:rPr lang="en-US" sz="1200" cap="all" dirty="0"/>
              <a:t>NC (31.5%); </a:t>
            </a:r>
            <a:br>
              <a:rPr lang="en-US" sz="1200" cap="all" dirty="0"/>
            </a:br>
            <a:r>
              <a:rPr lang="en-US" sz="1200" cap="all" dirty="0"/>
              <a:t>PA (31.45%);</a:t>
            </a:r>
          </a:p>
          <a:p>
            <a:r>
              <a:rPr lang="en-US" sz="1200" cap="all" dirty="0"/>
              <a:t>GA (31.4%); </a:t>
            </a:r>
            <a:br>
              <a:rPr lang="en-US" sz="1200" cap="all" dirty="0"/>
            </a:br>
            <a:r>
              <a:rPr lang="en-US" sz="1200" cap="all" dirty="0"/>
              <a:t>IL (30%); </a:t>
            </a:r>
            <a:br>
              <a:rPr lang="en-US" sz="1200" cap="all" dirty="0"/>
            </a:br>
            <a:r>
              <a:rPr lang="en-US" sz="1200" cap="all" dirty="0"/>
              <a:t>FL (29.82%);</a:t>
            </a:r>
            <a:br>
              <a:rPr lang="en-US" sz="1200" cap="all" dirty="0"/>
            </a:br>
            <a:r>
              <a:rPr lang="en-US" sz="1200" cap="all" dirty="0"/>
              <a:t>TX (28.7%);</a:t>
            </a:r>
            <a:br>
              <a:rPr lang="en-US" sz="1200" cap="all" dirty="0"/>
            </a:br>
            <a:r>
              <a:rPr lang="en-US" sz="1200" cap="all" dirty="0"/>
              <a:t>NY (27.52%); </a:t>
            </a:r>
            <a:br>
              <a:rPr lang="en-US" sz="1200" cap="all" dirty="0"/>
            </a:br>
            <a:r>
              <a:rPr lang="en-US" sz="1200" cap="all" dirty="0"/>
              <a:t>CA (24.1%)</a:t>
            </a:r>
          </a:p>
        </p:txBody>
      </p:sp>
      <p:sp>
        <p:nvSpPr>
          <p:cNvPr id="6" name="TextBox 5">
            <a:extLst>
              <a:ext uri="{FF2B5EF4-FFF2-40B4-BE49-F238E27FC236}">
                <a16:creationId xmlns:a16="http://schemas.microsoft.com/office/drawing/2014/main" id="{C0AC91BC-E1CA-9644-862C-9885CC246D1D}"/>
              </a:ext>
            </a:extLst>
          </p:cNvPr>
          <p:cNvSpPr txBox="1"/>
          <p:nvPr/>
        </p:nvSpPr>
        <p:spPr>
          <a:xfrm>
            <a:off x="4504294" y="4516578"/>
            <a:ext cx="7175942" cy="2308324"/>
          </a:xfrm>
          <a:prstGeom prst="rect">
            <a:avLst/>
          </a:prstGeom>
          <a:noFill/>
        </p:spPr>
        <p:txBody>
          <a:bodyPr wrap="square" rtlCol="0">
            <a:spAutoFit/>
          </a:bodyPr>
          <a:lstStyle/>
          <a:p>
            <a:r>
              <a:rPr lang="en-US" dirty="0"/>
              <a:t>Based on population </a:t>
            </a:r>
            <a:r>
              <a:rPr lang="en-US" i="1" dirty="0"/>
              <a:t>n</a:t>
            </a:r>
            <a:r>
              <a:rPr lang="en-US" dirty="0"/>
              <a:t> and percentage of diabetes and obesity within each state, we can loosely associate the two chronic diseases with one another. We cannot claim to say the same individuals who are considered obese, also have diabetes.</a:t>
            </a:r>
          </a:p>
          <a:p>
            <a:endParaRPr lang="en-US" dirty="0"/>
          </a:p>
          <a:p>
            <a:r>
              <a:rPr lang="en-US" dirty="0"/>
              <a:t>Additional research will need to be done with patient-level data to link across diseases and ascertain whether one causes the other over time, increased risk for one if you are diagnosed with the other.  </a:t>
            </a:r>
          </a:p>
        </p:txBody>
      </p:sp>
    </p:spTree>
    <p:extLst>
      <p:ext uri="{BB962C8B-B14F-4D97-AF65-F5344CB8AC3E}">
        <p14:creationId xmlns:p14="http://schemas.microsoft.com/office/powerpoint/2010/main" val="2077859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45627-B572-CF4F-9A9F-37BB109D3449}"/>
              </a:ext>
            </a:extLst>
          </p:cNvPr>
          <p:cNvSpPr>
            <a:spLocks noGrp="1"/>
          </p:cNvSpPr>
          <p:nvPr>
            <p:ph type="title"/>
          </p:nvPr>
        </p:nvSpPr>
        <p:spPr/>
        <p:txBody>
          <a:bodyPr/>
          <a:lstStyle/>
          <a:p>
            <a:pPr algn="ctr"/>
            <a:r>
              <a:rPr lang="en-US" dirty="0"/>
              <a:t>Summary	</a:t>
            </a:r>
          </a:p>
        </p:txBody>
      </p:sp>
      <p:sp>
        <p:nvSpPr>
          <p:cNvPr id="3" name="Content Placeholder 2">
            <a:extLst>
              <a:ext uri="{FF2B5EF4-FFF2-40B4-BE49-F238E27FC236}">
                <a16:creationId xmlns:a16="http://schemas.microsoft.com/office/drawing/2014/main" id="{164F5FE0-CCAA-2F45-A8AE-95E6B4FEE48F}"/>
              </a:ext>
            </a:extLst>
          </p:cNvPr>
          <p:cNvSpPr>
            <a:spLocks noGrp="1"/>
          </p:cNvSpPr>
          <p:nvPr>
            <p:ph idx="1"/>
          </p:nvPr>
        </p:nvSpPr>
        <p:spPr>
          <a:xfrm>
            <a:off x="1219200" y="1246909"/>
            <a:ext cx="5167745" cy="4620491"/>
          </a:xfrm>
        </p:spPr>
        <p:txBody>
          <a:bodyPr/>
          <a:lstStyle/>
          <a:p>
            <a:pPr marL="0" indent="0">
              <a:buNone/>
            </a:pPr>
            <a:r>
              <a:rPr lang="en-US" dirty="0"/>
              <a:t>States for obesity</a:t>
            </a:r>
          </a:p>
          <a:p>
            <a:pPr marL="0" indent="0">
              <a:buNone/>
            </a:pPr>
            <a:r>
              <a:rPr lang="en-US" dirty="0"/>
              <a:t>OH, MI, NC, PA, GA, IL, FL, TX, NY, CA</a:t>
            </a:r>
          </a:p>
          <a:p>
            <a:pPr marL="0" indent="0">
              <a:buNone/>
            </a:pPr>
            <a:r>
              <a:rPr lang="en-US" dirty="0"/>
              <a:t>States for diabetes</a:t>
            </a:r>
          </a:p>
          <a:p>
            <a:pPr marL="0" indent="0">
              <a:buNone/>
            </a:pPr>
            <a:r>
              <a:rPr lang="en-US" dirty="0"/>
              <a:t>GA, OH, NC, FL, MI, PA, IL, TX, NY, CA</a:t>
            </a:r>
          </a:p>
          <a:p>
            <a:pPr marL="0" indent="0">
              <a:buNone/>
            </a:pPr>
            <a:r>
              <a:rPr lang="en-US" dirty="0"/>
              <a:t>Lunch</a:t>
            </a:r>
          </a:p>
          <a:p>
            <a:pPr marL="0" indent="0">
              <a:buNone/>
            </a:pPr>
            <a:r>
              <a:rPr lang="en-US" dirty="0"/>
              <a:t>ND, SD, NE, KS, MS, IA, KY, LA, GA, TX</a:t>
            </a:r>
          </a:p>
          <a:p>
            <a:pPr marL="0" indent="0">
              <a:buNone/>
            </a:pPr>
            <a:r>
              <a:rPr lang="en-US" dirty="0" err="1"/>
              <a:t>Bkfast</a:t>
            </a:r>
            <a:endParaRPr lang="en-US" dirty="0"/>
          </a:p>
          <a:p>
            <a:pPr marL="0" indent="0">
              <a:buNone/>
            </a:pPr>
            <a:r>
              <a:rPr lang="en-US" dirty="0"/>
              <a:t>NM, MS, TX, WV, KY, GA, OK, LA, SC, AR</a:t>
            </a:r>
          </a:p>
          <a:p>
            <a:pPr marL="0" indent="0">
              <a:buNone/>
            </a:pPr>
            <a:r>
              <a:rPr lang="en-US" dirty="0"/>
              <a:t>WIC</a:t>
            </a:r>
          </a:p>
          <a:p>
            <a:pPr marL="0" indent="0">
              <a:buNone/>
            </a:pPr>
            <a:r>
              <a:rPr lang="en-US" dirty="0"/>
              <a:t>CA, FL, AZ, AL, CO, AR, CT, AK, DE, DC</a:t>
            </a:r>
          </a:p>
        </p:txBody>
      </p:sp>
      <p:sp>
        <p:nvSpPr>
          <p:cNvPr id="5" name="TextBox 4">
            <a:extLst>
              <a:ext uri="{FF2B5EF4-FFF2-40B4-BE49-F238E27FC236}">
                <a16:creationId xmlns:a16="http://schemas.microsoft.com/office/drawing/2014/main" id="{1D82004B-E090-0C48-8033-6EE557D94924}"/>
              </a:ext>
            </a:extLst>
          </p:cNvPr>
          <p:cNvSpPr txBox="1"/>
          <p:nvPr/>
        </p:nvSpPr>
        <p:spPr>
          <a:xfrm>
            <a:off x="6553200" y="1607127"/>
            <a:ext cx="5278582" cy="2862322"/>
          </a:xfrm>
          <a:prstGeom prst="rect">
            <a:avLst/>
          </a:prstGeom>
          <a:noFill/>
        </p:spPr>
        <p:txBody>
          <a:bodyPr wrap="square" rtlCol="0">
            <a:spAutoFit/>
          </a:bodyPr>
          <a:lstStyle/>
          <a:p>
            <a:r>
              <a:rPr lang="en-US" dirty="0"/>
              <a:t>Based on the data there seems to be a direct correlation between obesity and diabetes, however, there doesn’t seem to be a correlation between the supplemental food programs and ”food </a:t>
            </a:r>
            <a:r>
              <a:rPr lang="en-US"/>
              <a:t>based disease” </a:t>
            </a:r>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996788792"/>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otalTime>135</TotalTime>
  <Words>492</Words>
  <Application>Microsoft Macintosh PowerPoint</Application>
  <PresentationFormat>Widescreen</PresentationFormat>
  <Paragraphs>48</Paragraphs>
  <Slides>9</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9</vt:i4>
      </vt:variant>
    </vt:vector>
  </HeadingPairs>
  <TitlesOfParts>
    <vt:vector size="11" baseType="lpstr">
      <vt:lpstr>Franklin Gothic Book</vt:lpstr>
      <vt:lpstr>Crop</vt:lpstr>
      <vt:lpstr>What states Benefit from Federal food assistance programs the most, and does it affect obesity/diabetes?</vt:lpstr>
      <vt:lpstr>Data Snapshot </vt:lpstr>
      <vt:lpstr>Questions</vt:lpstr>
      <vt:lpstr>PowerPoint Presentation</vt:lpstr>
      <vt:lpstr> WIC Participation Vs Population </vt:lpstr>
      <vt:lpstr>School Breakfast Program Participants Vs Population</vt:lpstr>
      <vt:lpstr>School Lunch Program Participants Vs Population</vt:lpstr>
      <vt:lpstr>Top 10 states for diabetes:  GA (12.68%);  OH (12.43%); NC (12.32%);  FL (12%); mi (11.37%);  PA (11.28%); IL (10.51%);  TX (10.39%); NY (9.63%);  CA (8.77%)</vt:lpstr>
      <vt:lpstr>Summary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states Benefit from Federal food assistance programs the most, and does it affect obesity/diabetes?</dc:title>
  <dc:creator>Peng Yue</dc:creator>
  <cp:lastModifiedBy>Peng Yue</cp:lastModifiedBy>
  <cp:revision>7</cp:revision>
  <dcterms:created xsi:type="dcterms:W3CDTF">2019-10-09T22:56:04Z</dcterms:created>
  <dcterms:modified xsi:type="dcterms:W3CDTF">2019-10-10T01:11:47Z</dcterms:modified>
</cp:coreProperties>
</file>